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8.xml" ContentType="application/vnd.openxmlformats-officedocument.presentationml.tags+xml"/>
  <Override PartName="/ppt/notesSlides/notesSlide1.xml" ContentType="application/vnd.openxmlformats-officedocument.presentationml.notesSlide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notesSlides/notesSlide3.xml" ContentType="application/vnd.openxmlformats-officedocument.presentationml.notesSlide+xml"/>
  <Override PartName="/ppt/tags/tag21.xml" ContentType="application/vnd.openxmlformats-officedocument.presentationml.tags+xml"/>
  <Override PartName="/ppt/notesSlides/notesSlide4.xml" ContentType="application/vnd.openxmlformats-officedocument.presentationml.notesSlide+xml"/>
  <Override PartName="/ppt/tags/tag22.xml" ContentType="application/vnd.openxmlformats-officedocument.presentationml.tags+xml"/>
  <Override PartName="/ppt/notesSlides/notesSlide5.xml" ContentType="application/vnd.openxmlformats-officedocument.presentationml.notesSlide+xml"/>
  <Override PartName="/ppt/tags/tag23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1.xml" ContentType="application/vnd.openxmlformats-officedocument.themeOverride+xml"/>
  <Override PartName="/ppt/tags/tag24.xml" ContentType="application/vnd.openxmlformats-officedocument.presentationml.tags+xml"/>
  <Override PartName="/ppt/notesSlides/notesSlide7.xml" ContentType="application/vnd.openxmlformats-officedocument.presentationml.notesSlide+xml"/>
  <Override PartName="/ppt/tags/tag25.xml" ContentType="application/vnd.openxmlformats-officedocument.presentationml.tags+xml"/>
  <Override PartName="/ppt/notesSlides/notesSlide8.xml" ContentType="application/vnd.openxmlformats-officedocument.presentationml.notesSlide+xml"/>
  <Override PartName="/ppt/tags/tag26.xml" ContentType="application/vnd.openxmlformats-officedocument.presentationml.tags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451" r:id="rId5"/>
    <p:sldId id="434" r:id="rId6"/>
    <p:sldId id="452" r:id="rId7"/>
    <p:sldId id="453" r:id="rId8"/>
    <p:sldId id="437" r:id="rId9"/>
    <p:sldId id="459" r:id="rId10"/>
    <p:sldId id="456" r:id="rId11"/>
    <p:sldId id="457" r:id="rId12"/>
    <p:sldId id="458" r:id="rId13"/>
  </p:sldIdLst>
  <p:sldSz cx="12192000" cy="6858000"/>
  <p:notesSz cx="6858000" cy="91440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116"/>
    <a:srgbClr val="DD5626"/>
    <a:srgbClr val="930F37"/>
    <a:srgbClr val="2D030F"/>
    <a:srgbClr val="002438"/>
    <a:srgbClr val="005483"/>
    <a:srgbClr val="484848"/>
    <a:srgbClr val="8C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DA268A-9F69-4617-ADC8-673445371746}" v="22" dt="2022-08-25T20:33:49.5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4" autoAdjust="0"/>
    <p:restoredTop sz="96338" autoAdjust="0"/>
  </p:normalViewPr>
  <p:slideViewPr>
    <p:cSldViewPr showGuides="1">
      <p:cViewPr varScale="1">
        <p:scale>
          <a:sx n="131" d="100"/>
          <a:sy n="131" d="100"/>
        </p:scale>
        <p:origin x="416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65" d="100"/>
          <a:sy n="65" d="100"/>
        </p:scale>
        <p:origin x="2621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355745-A264-4400-A8D3-B7B13596D9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029200" cy="365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z="1000" dirty="0"/>
              <a:t>Discover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853229-AFF8-43D8-8555-39F8D4DE91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760720" y="0"/>
            <a:ext cx="1097280" cy="365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936DCC-719A-40F4-880D-C452AC2C6765}" type="datetime1">
              <a:rPr lang="en-US" sz="1000" smtClean="0"/>
              <a:t>8/26/22</a:t>
            </a:fld>
            <a:endParaRPr lang="en-US" sz="1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1810E-B09E-4D2E-B752-2E69698D7E6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8240"/>
            <a:ext cx="5029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1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2DB7E-9A28-4025-A128-4DF1E719C5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760720" y="8778240"/>
            <a:ext cx="109728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85ABBE-7BE6-4E78-A3CA-A9F0C7AFCB23}" type="slidenum">
              <a:rPr lang="en-US" sz="1000" smtClean="0"/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81021419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760720" y="0"/>
            <a:ext cx="1097280" cy="36576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1FEF44CF-6157-4D3C-83C1-59DF17863ECC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74520" y="365773"/>
            <a:ext cx="3108960" cy="174879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2331720"/>
            <a:ext cx="5486400" cy="644652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760720" y="8778240"/>
            <a:ext cx="109728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78ADB214-F42C-4297-A187-8792AE2D2F1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54219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lnSpc>
        <a:spcPct val="90000"/>
      </a:lnSpc>
      <a:spcBef>
        <a:spcPts val="600"/>
      </a:spcBef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285750" indent="-171450" algn="l" defTabSz="914400" rtl="0" eaLnBrk="1" latinLnBrk="0" hangingPunct="1">
      <a:lnSpc>
        <a:spcPct val="90000"/>
      </a:lnSpc>
      <a:spcBef>
        <a:spcPts val="300"/>
      </a:spcBef>
      <a:buFont typeface="Arial" panose="020B0604020202020204" pitchFamily="34" charset="0"/>
      <a:buChar char="•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60375" indent="-171450" algn="l" defTabSz="914400" rtl="0" eaLnBrk="1" latinLnBrk="0" hangingPunct="1">
      <a:lnSpc>
        <a:spcPct val="90000"/>
      </a:lnSpc>
      <a:spcBef>
        <a:spcPts val="300"/>
      </a:spcBef>
      <a:buFont typeface="Arial" panose="020B0604020202020204" pitchFamily="34" charset="0"/>
      <a:buChar char="‒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28650" indent="-171450" algn="l" defTabSz="914400" rtl="0" eaLnBrk="1" latinLnBrk="0" hangingPunct="1">
      <a:lnSpc>
        <a:spcPct val="90000"/>
      </a:lnSpc>
      <a:spcBef>
        <a:spcPts val="300"/>
      </a:spcBef>
      <a:buFont typeface="Arial" panose="020B0604020202020204" pitchFamily="34" charset="0"/>
      <a:buChar char="‒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01688" indent="-171450" algn="l" defTabSz="914400" rtl="0" eaLnBrk="1" latinLnBrk="0" hangingPunct="1">
      <a:lnSpc>
        <a:spcPct val="90000"/>
      </a:lnSpc>
      <a:spcBef>
        <a:spcPts val="300"/>
      </a:spcBef>
      <a:buFont typeface="Arial" panose="020B0604020202020204" pitchFamily="34" charset="0"/>
      <a:buChar char="‒"/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A11E68-5188-4260-8723-8CB45CDB51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6DC233-65A0-4163-AD2B-CE32D1206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4AFDA0-E2F3-4591-9F09-05DD75D0D3DA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C66BDE92-259B-40B4-B92B-34CDAF0CC26F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C32E2F3-EA17-43B4-AC28-6B283A0ACB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493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Tell us what the goal, value and/or benefit is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005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565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042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8A36D-8D97-4367-B208-48E6571F11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D17EF8-C688-4C86-B629-E786AAE0D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6BBED-8363-469B-A9B9-0B320CF7DE5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A9D7DE9-37CF-4106-BDEF-9BD5F3D8EB2E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F8BDA9C-2E13-410F-B33A-81410F648C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960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48A36D-8D97-4367-B208-48E6571F11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D17EF8-C688-4C86-B629-E786AAE0D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36BBED-8363-469B-A9B9-0B320CF7DE5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A9D7DE9-37CF-4106-BDEF-9BD5F3D8EB2E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F8BDA9C-2E13-410F-B33A-81410F648C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27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660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4764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DC7797-CBB3-4B28-9301-FA0E42CDF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874838" y="365125"/>
            <a:ext cx="3108325" cy="17494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77117A-7B0C-4885-B969-EF64847F9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0A71ED-7950-452A-B99E-CF1F02586F9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72D2BF3D-3039-4E03-A1C5-9D65B6CD183A}" type="datetime1">
              <a:rPr lang="en-US" smtClean="0"/>
              <a:t>8/26/22</a:t>
            </a:fld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82F847-61FA-499E-92B5-16EEF04B8E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B214-F42C-4297-A187-8792AE2D2F1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564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hape&#10;&#10;Description automatically generated">
            <a:extLst>
              <a:ext uri="{FF2B5EF4-FFF2-40B4-BE49-F238E27FC236}">
                <a16:creationId xmlns:a16="http://schemas.microsoft.com/office/drawing/2014/main" id="{568D075C-622C-4125-9EA6-961F753AE5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12720" y="5436652"/>
            <a:ext cx="6766560" cy="14213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CBB7C6B-0C1D-4ACE-B4E1-49AB833821B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29840" y="2468880"/>
            <a:ext cx="7132320" cy="11887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70974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08A2D7-FE78-4D3B-8CCA-E796802C6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71101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  <p15:guide id="3" orient="horz" pos="864" userDrawn="1">
          <p15:clr>
            <a:srgbClr val="FBAE40"/>
          </p15:clr>
        </p15:guide>
        <p15:guide id="4" orient="horz" pos="2534" userDrawn="1">
          <p15:clr>
            <a:srgbClr val="FBAE40"/>
          </p15:clr>
        </p15:guide>
        <p15:guide id="5" orient="horz" pos="95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21325705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5"/>
            <a:ext cx="9143682" cy="5669280"/>
          </a:xfrm>
        </p:spPr>
        <p:txBody>
          <a:bodyPr tIns="91440" bIns="91440" anchor="ctr" anchorCtr="1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A45EC1-89FF-4E69-B6CB-30337DDDFDBE}"/>
              </a:ext>
            </a:extLst>
          </p:cNvPr>
          <p:cNvSpPr/>
          <p:nvPr userDrawn="1"/>
        </p:nvSpPr>
        <p:spPr>
          <a:xfrm>
            <a:off x="0" y="0"/>
            <a:ext cx="12192000" cy="594360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EAA2F7-C3FF-4607-8CF9-06EDE646EE6D}"/>
              </a:ext>
            </a:extLst>
          </p:cNvPr>
          <p:cNvSpPr/>
          <p:nvPr userDrawn="1"/>
        </p:nvSpPr>
        <p:spPr>
          <a:xfrm>
            <a:off x="0" y="0"/>
            <a:ext cx="12192000" cy="5486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13CCF8-8D41-490B-AFB2-5D48BEC75B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09202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5"/>
            <a:ext cx="9143682" cy="5669280"/>
          </a:xfrm>
        </p:spPr>
        <p:txBody>
          <a:bodyPr tIns="91440" bIns="91440" anchor="ctr" anchorCtr="1"/>
          <a:lstStyle>
            <a:lvl1pPr algn="l"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5A724D-CD11-4508-98E2-7C244F6B8607}"/>
              </a:ext>
            </a:extLst>
          </p:cNvPr>
          <p:cNvSpPr/>
          <p:nvPr userDrawn="1"/>
        </p:nvSpPr>
        <p:spPr>
          <a:xfrm>
            <a:off x="0" y="0"/>
            <a:ext cx="12192000" cy="59436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8D3455-C172-450B-9BB0-1E0862DFD0CD}"/>
              </a:ext>
            </a:extLst>
          </p:cNvPr>
          <p:cNvSpPr/>
          <p:nvPr userDrawn="1"/>
        </p:nvSpPr>
        <p:spPr>
          <a:xfrm>
            <a:off x="0" y="0"/>
            <a:ext cx="12192000" cy="5486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D2DCE7-9C2E-4C36-9FE5-8B280039D95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840256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4360"/>
            <a:ext cx="9143682" cy="5669280"/>
          </a:xfrm>
        </p:spPr>
        <p:txBody>
          <a:bodyPr tIns="91440" bIns="91440" anchor="ctr" anchorCtr="1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BAFEE0-AFBA-479B-8F09-B77E2DF359F1}"/>
              </a:ext>
            </a:extLst>
          </p:cNvPr>
          <p:cNvSpPr/>
          <p:nvPr userDrawn="1"/>
        </p:nvSpPr>
        <p:spPr>
          <a:xfrm>
            <a:off x="0" y="0"/>
            <a:ext cx="12192000" cy="59436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4DAB0C-3981-4807-A2C8-5978941437E9}"/>
              </a:ext>
            </a:extLst>
          </p:cNvPr>
          <p:cNvSpPr/>
          <p:nvPr userDrawn="1"/>
        </p:nvSpPr>
        <p:spPr>
          <a:xfrm>
            <a:off x="0" y="0"/>
            <a:ext cx="12192000" cy="5486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CC8265-7C4C-4164-BE09-BEDD6EACFE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386742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Video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280" y="593726"/>
            <a:ext cx="11521758" cy="2845116"/>
          </a:xfrm>
        </p:spPr>
        <p:txBody>
          <a:bodyPr anchor="b"/>
          <a:lstStyle>
            <a:lvl1pPr algn="ctr">
              <a:defRPr sz="42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280" y="3566159"/>
            <a:ext cx="11521758" cy="297116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90587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4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109597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698771-3A7E-44A3-AB6A-5643C4F8E3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" y="182880"/>
            <a:ext cx="1097280" cy="1828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F37DE76-2F88-41AE-A553-12D89E77F85D}"/>
              </a:ext>
            </a:extLst>
          </p:cNvPr>
          <p:cNvSpPr>
            <a:spLocks noChangeAspect="1"/>
          </p:cNvSpPr>
          <p:nvPr userDrawn="1"/>
        </p:nvSpPr>
        <p:spPr>
          <a:xfrm rot="10800000">
            <a:off x="8763000" y="342900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02357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4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109597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698771-3A7E-44A3-AB6A-5643C4F8E3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" y="182880"/>
            <a:ext cx="1097280" cy="1828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F37DE76-2F88-41AE-A553-12D89E77F85D}"/>
              </a:ext>
            </a:extLst>
          </p:cNvPr>
          <p:cNvSpPr>
            <a:spLocks noChangeAspect="1"/>
          </p:cNvSpPr>
          <p:nvPr userDrawn="1"/>
        </p:nvSpPr>
        <p:spPr>
          <a:xfrm rot="10800000">
            <a:off x="8763000" y="342900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DD5626"/>
              </a:gs>
              <a:gs pos="75000">
                <a:schemeClr val="accent2"/>
              </a:gs>
              <a:gs pos="0">
                <a:srgbClr val="FCB11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FE37468-2489-4F37-A230-BB6815FF27AD}"/>
              </a:ext>
            </a:extLst>
          </p:cNvPr>
          <p:cNvSpPr>
            <a:spLocks noChangeAspect="1"/>
          </p:cNvSpPr>
          <p:nvPr userDrawn="1"/>
        </p:nvSpPr>
        <p:spPr>
          <a:xfrm rot="10800000" flipV="1">
            <a:off x="8763000" y="1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100000">
                <a:srgbClr val="DD5626"/>
              </a:gs>
              <a:gs pos="75000">
                <a:schemeClr val="accent2"/>
              </a:gs>
              <a:gs pos="0">
                <a:srgbClr val="FCB11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5681228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4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109597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0CBD6E5-0369-4F3F-B013-D9A9C760D787}"/>
              </a:ext>
            </a:extLst>
          </p:cNvPr>
          <p:cNvSpPr>
            <a:spLocks noChangeAspect="1"/>
          </p:cNvSpPr>
          <p:nvPr userDrawn="1"/>
        </p:nvSpPr>
        <p:spPr>
          <a:xfrm>
            <a:off x="9814560" y="4480560"/>
            <a:ext cx="2377440" cy="2377440"/>
          </a:xfrm>
          <a:custGeom>
            <a:avLst/>
            <a:gdLst>
              <a:gd name="connsiteX0" fmla="*/ 1828800 w 1828800"/>
              <a:gd name="connsiteY0" fmla="*/ 0 h 1828800"/>
              <a:gd name="connsiteX1" fmla="*/ 1828800 w 1828800"/>
              <a:gd name="connsiteY1" fmla="*/ 1828800 h 1828800"/>
              <a:gd name="connsiteX2" fmla="*/ 0 w 1828800"/>
              <a:gd name="connsiteY2" fmla="*/ 1828800 h 1828800"/>
              <a:gd name="connsiteX3" fmla="*/ 182880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1828800" y="0"/>
                </a:moveTo>
                <a:lnTo>
                  <a:pt x="1828800" y="1828800"/>
                </a:lnTo>
                <a:lnTo>
                  <a:pt x="0" y="1828800"/>
                </a:ln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gradFill>
            <a:gsLst>
              <a:gs pos="100000">
                <a:srgbClr val="DD5626"/>
              </a:gs>
              <a:gs pos="75000">
                <a:schemeClr val="accent2"/>
              </a:gs>
              <a:gs pos="0">
                <a:srgbClr val="FCB116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983CD7C-4485-4A1F-BCB1-42FFE902A2F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59A25F-D4CB-446D-A496-163D6A52C6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87466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D93EA05-6510-4569-814B-3D4E395C1723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593724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109597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698771-3A7E-44A3-AB6A-5643C4F8E3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5280" y="182880"/>
            <a:ext cx="1097280" cy="182880"/>
          </a:xfrm>
          <a:prstGeom prst="rect">
            <a:avLst/>
          </a:pr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0CBD6E5-0369-4F3F-B013-D9A9C760D787}"/>
              </a:ext>
            </a:extLst>
          </p:cNvPr>
          <p:cNvSpPr>
            <a:spLocks noChangeAspect="1"/>
          </p:cNvSpPr>
          <p:nvPr userDrawn="1"/>
        </p:nvSpPr>
        <p:spPr>
          <a:xfrm>
            <a:off x="9936480" y="4602480"/>
            <a:ext cx="2255520" cy="2255520"/>
          </a:xfrm>
          <a:custGeom>
            <a:avLst/>
            <a:gdLst>
              <a:gd name="connsiteX0" fmla="*/ 1828800 w 1828800"/>
              <a:gd name="connsiteY0" fmla="*/ 0 h 1828800"/>
              <a:gd name="connsiteX1" fmla="*/ 1828800 w 1828800"/>
              <a:gd name="connsiteY1" fmla="*/ 1828800 h 1828800"/>
              <a:gd name="connsiteX2" fmla="*/ 0 w 1828800"/>
              <a:gd name="connsiteY2" fmla="*/ 1828800 h 1828800"/>
              <a:gd name="connsiteX3" fmla="*/ 182880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1828800" y="0"/>
                </a:moveTo>
                <a:lnTo>
                  <a:pt x="1828800" y="1828800"/>
                </a:lnTo>
                <a:lnTo>
                  <a:pt x="0" y="1828800"/>
                </a:lnTo>
                <a:cubicBezTo>
                  <a:pt x="0" y="818782"/>
                  <a:pt x="818782" y="0"/>
                  <a:pt x="1828800" y="0"/>
                </a:cubicBezTo>
                <a:close/>
              </a:path>
            </a:pathLst>
          </a:custGeom>
          <a:gradFill>
            <a:gsLst>
              <a:gs pos="100000">
                <a:srgbClr val="DD5626"/>
              </a:gs>
              <a:gs pos="75000">
                <a:schemeClr val="accent2"/>
              </a:gs>
              <a:gs pos="0">
                <a:srgbClr val="FCB116"/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33748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958847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474720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983CD7C-4485-4A1F-BCB1-42FFE902A2F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59A25F-D4CB-446D-A496-163D6A52C6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1F97AAC-4CFB-4215-BD81-04F3BEDDE758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763000" y="342900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536367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6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BCD18-939C-4D8B-BF4D-BD4DF4142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318" y="958847"/>
            <a:ext cx="9143682" cy="2469515"/>
          </a:xfrm>
        </p:spPr>
        <p:txBody>
          <a:bodyPr tIns="91440" bIns="91440" anchor="b"/>
          <a:lstStyle>
            <a:lvl1pPr algn="l">
              <a:defRPr sz="4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148E-BBA3-430D-B5DF-F5D869700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318" y="3474720"/>
            <a:ext cx="9143682" cy="2011680"/>
          </a:xfrm>
        </p:spPr>
        <p:txBody>
          <a:bodyPr lIns="0" tIns="91440" rIns="0" bIns="91440"/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983CD7C-4485-4A1F-BCB1-42FFE902A2FE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59A25F-D4CB-446D-A496-163D6A52C60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335280" y="182880"/>
            <a:ext cx="1097280" cy="182879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1F97AAC-4CFB-4215-BD81-04F3BEDDE758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8763000" y="3429000"/>
            <a:ext cx="3429000" cy="3429000"/>
          </a:xfrm>
          <a:custGeom>
            <a:avLst/>
            <a:gdLst>
              <a:gd name="connsiteX0" fmla="*/ 0 w 1828800"/>
              <a:gd name="connsiteY0" fmla="*/ 0 h 1828800"/>
              <a:gd name="connsiteX1" fmla="*/ 1828800 w 1828800"/>
              <a:gd name="connsiteY1" fmla="*/ 0 h 1828800"/>
              <a:gd name="connsiteX2" fmla="*/ 0 w 1828800"/>
              <a:gd name="connsiteY2" fmla="*/ 1828800 h 1828800"/>
              <a:gd name="connsiteX3" fmla="*/ 0 w 1828800"/>
              <a:gd name="connsiteY3" fmla="*/ 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8800" h="1828800">
                <a:moveTo>
                  <a:pt x="0" y="0"/>
                </a:moveTo>
                <a:lnTo>
                  <a:pt x="1828800" y="0"/>
                </a:lnTo>
                <a:cubicBezTo>
                  <a:pt x="818782" y="0"/>
                  <a:pt x="0" y="818782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  <a:spcBef>
                <a:spcPts val="1200"/>
              </a:spcBef>
            </a:pPr>
            <a:endParaRPr lang="en-US" dirty="0" err="1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895034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02F1819-A38F-4D6D-8D79-FABCA937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A34FF-9CC6-4D9F-8CFA-9FF06975DA5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2021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  <p15:guide id="3" orient="horz" pos="864" userDrawn="1">
          <p15:clr>
            <a:srgbClr val="FBAE40"/>
          </p15:clr>
        </p15:guide>
        <p15:guide id="4" orient="horz" pos="950" userDrawn="1">
          <p15:clr>
            <a:srgbClr val="FBAE40"/>
          </p15:clr>
        </p15:guide>
        <p15:guide id="5" orient="horz" pos="253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A750919-D9E6-4F04-BD5A-1538B553C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2D4417-1ECC-42B5-9CCB-C58DD22953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5280" y="1508125"/>
            <a:ext cx="566928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AC2BB9-72D5-4D98-8798-45A482F483E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7440" y="1508125"/>
            <a:ext cx="566928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0858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11" userDrawn="1">
          <p15:clr>
            <a:srgbClr val="FBAE40"/>
          </p15:clr>
        </p15:guide>
        <p15:guide id="2" pos="7469" userDrawn="1">
          <p15:clr>
            <a:srgbClr val="FBAE40"/>
          </p15:clr>
        </p15:guide>
        <p15:guide id="3" orient="horz" pos="864" userDrawn="1">
          <p15:clr>
            <a:srgbClr val="FBAE40"/>
          </p15:clr>
        </p15:guide>
        <p15:guide id="4" orient="horz" pos="950" userDrawn="1">
          <p15:clr>
            <a:srgbClr val="FBAE40"/>
          </p15:clr>
        </p15:guide>
        <p15:guide id="5" orient="horz" pos="2534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9917347-BE2D-4EF2-BE9B-4FF4D917E0A9}"/>
              </a:ext>
            </a:extLst>
          </p:cNvPr>
          <p:cNvSpPr/>
          <p:nvPr userDrawn="1"/>
        </p:nvSpPr>
        <p:spPr>
          <a:xfrm>
            <a:off x="0" y="0"/>
            <a:ext cx="12192000" cy="59436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562B53-8713-4B28-98BA-D9854E7E7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  <a:prstGeom prst="rect">
            <a:avLst/>
          </a:prstGeom>
        </p:spPr>
        <p:txBody>
          <a:bodyPr vert="horz" lIns="0" tIns="91440" rIns="0" bIns="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2C4829-2DFF-43FF-B59E-0E098CF57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280" y="1508760"/>
            <a:ext cx="1152144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AB9C2A-BEE4-4D3C-BEC2-11F84CC73E93}"/>
              </a:ext>
            </a:extLst>
          </p:cNvPr>
          <p:cNvSpPr/>
          <p:nvPr userDrawn="1"/>
        </p:nvSpPr>
        <p:spPr>
          <a:xfrm>
            <a:off x="0" y="0"/>
            <a:ext cx="12192000" cy="5486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BCF44D-3964-46BA-A422-08A6FB1B5596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335280" y="182880"/>
            <a:ext cx="1097280" cy="182880"/>
          </a:xfrm>
          <a:prstGeom prst="rect">
            <a:avLst/>
          </a:prstGeom>
        </p:spPr>
      </p:pic>
    </p:spTree>
    <p:custDataLst>
      <p:tags r:id="rId17"/>
    </p:custDataLst>
    <p:extLst>
      <p:ext uri="{BB962C8B-B14F-4D97-AF65-F5344CB8AC3E}">
        <p14:creationId xmlns:p14="http://schemas.microsoft.com/office/powerpoint/2010/main" val="231227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4" r:id="rId2"/>
    <p:sldLayoutId id="2147483707" r:id="rId3"/>
    <p:sldLayoutId id="2147483706" r:id="rId4"/>
    <p:sldLayoutId id="2147483705" r:id="rId5"/>
    <p:sldLayoutId id="2147483709" r:id="rId6"/>
    <p:sldLayoutId id="2147483710" r:id="rId7"/>
    <p:sldLayoutId id="2147483650" r:id="rId8"/>
    <p:sldLayoutId id="2147483652" r:id="rId9"/>
    <p:sldLayoutId id="2147483654" r:id="rId10"/>
    <p:sldLayoutId id="2147483655" r:id="rId11"/>
    <p:sldLayoutId id="2147483702" r:id="rId12"/>
    <p:sldLayoutId id="2147483703" r:id="rId13"/>
    <p:sldLayoutId id="2147483701" r:id="rId14"/>
    <p:sldLayoutId id="2147483696" r:id="rId15"/>
  </p:sldLayoutIdLst>
  <p:transition>
    <p:fade/>
  </p:transition>
  <p:txStyles>
    <p:titleStyle>
      <a:lvl1pPr algn="l" defTabSz="914400" rtl="0" eaLnBrk="1" latinLnBrk="0" hangingPunct="1">
        <a:lnSpc>
          <a:spcPct val="85000"/>
        </a:lnSpc>
        <a:spcBef>
          <a:spcPts val="120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2000"/>
        </a:spcBef>
        <a:buClr>
          <a:schemeClr val="accent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398463" indent="-168275" algn="l" defTabSz="914400" rtl="0" eaLnBrk="1" latinLnBrk="0" hangingPunct="1">
        <a:lnSpc>
          <a:spcPct val="90000"/>
        </a:lnSpc>
        <a:spcBef>
          <a:spcPts val="900"/>
        </a:spcBef>
        <a:buClr>
          <a:schemeClr val="accent2"/>
        </a:buClr>
        <a:buFont typeface="Arial" panose="020B0604020202020204" pitchFamily="34" charset="0"/>
        <a:buChar char="‒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27063" indent="-168275" algn="l" defTabSz="914400" rtl="0" eaLnBrk="1" latinLnBrk="0" hangingPunct="1">
        <a:lnSpc>
          <a:spcPct val="90000"/>
        </a:lnSpc>
        <a:spcBef>
          <a:spcPts val="900"/>
        </a:spcBef>
        <a:buClr>
          <a:schemeClr val="accent2"/>
        </a:buClr>
        <a:buFont typeface="Arial" panose="020B0604020202020204" pitchFamily="34" charset="0"/>
        <a:buChar char="‒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858838" indent="-168275" algn="l" defTabSz="914400" rtl="0" eaLnBrk="1" latinLnBrk="0" hangingPunct="1">
        <a:lnSpc>
          <a:spcPct val="90000"/>
        </a:lnSpc>
        <a:spcBef>
          <a:spcPts val="900"/>
        </a:spcBef>
        <a:buClr>
          <a:schemeClr val="accent2"/>
        </a:buClr>
        <a:buFont typeface="Arial" panose="020B0604020202020204" pitchFamily="34" charset="0"/>
        <a:buChar char="‒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085850" indent="-168275" algn="l" defTabSz="914400" rtl="0" eaLnBrk="1" latinLnBrk="0" hangingPunct="1">
        <a:lnSpc>
          <a:spcPct val="90000"/>
        </a:lnSpc>
        <a:spcBef>
          <a:spcPts val="900"/>
        </a:spcBef>
        <a:buClr>
          <a:schemeClr val="accent2"/>
        </a:buClr>
        <a:buFont typeface="Arial" panose="020B0604020202020204" pitchFamily="34" charset="0"/>
        <a:buChar char="‒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4118" userDrawn="1">
          <p15:clr>
            <a:srgbClr val="F26B43"/>
          </p15:clr>
        </p15:guide>
        <p15:guide id="4" orient="horz" pos="374" userDrawn="1">
          <p15:clr>
            <a:srgbClr val="F26B43"/>
          </p15:clr>
        </p15:guide>
        <p15:guide id="5" pos="211" userDrawn="1">
          <p15:clr>
            <a:srgbClr val="F26B43"/>
          </p15:clr>
        </p15:guide>
        <p15:guide id="6" pos="74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9.xml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0.xml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1.xml"/><Relationship Id="rId5" Type="http://schemas.openxmlformats.org/officeDocument/2006/relationships/image" Target="../media/image4.pn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23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tags" Target="../tags/tag2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5.xml"/><Relationship Id="rId5" Type="http://schemas.openxmlformats.org/officeDocument/2006/relationships/image" Target="../media/image4.pn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26.xml"/><Relationship Id="rId5" Type="http://schemas.openxmlformats.org/officeDocument/2006/relationships/image" Target="../media/image4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Discover </a:t>
            </a:r>
            <a:r>
              <a:rPr lang="en-US" dirty="0" err="1">
                <a:latin typeface="Discover Sans" pitchFamily="2" charset="77"/>
                <a:ea typeface="Discover Sans" pitchFamily="2" charset="77"/>
              </a:rPr>
              <a:t>dLocker</a:t>
            </a:r>
            <a:endParaRPr lang="en-US" dirty="0">
              <a:latin typeface="Discover Sans" pitchFamily="2" charset="77"/>
              <a:ea typeface="Discover Sans" pitchFamily="2" charset="77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Team – “Access Denied”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EB8B4-9F00-9070-F513-EB18F0AB5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8600" y="2286000"/>
            <a:ext cx="2952750" cy="1343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852173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E0082-9668-4A98-B89A-E43939DB10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742" r="12408"/>
          <a:stretch/>
        </p:blipFill>
        <p:spPr>
          <a:xfrm>
            <a:off x="8166100" y="594360"/>
            <a:ext cx="4025900" cy="626364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</p:spPr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Why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508125"/>
            <a:ext cx="7635557" cy="5029200"/>
          </a:xfrm>
        </p:spPr>
        <p:txBody>
          <a:bodyPr/>
          <a:lstStyle/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Digital Identities (DiD) are integral part of the decentralized digital world. 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Digital Identities (DiD) are stored in a digital wallets (apps like </a:t>
            </a:r>
            <a:r>
              <a:rPr lang="en-US" sz="1800" dirty="0" err="1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connect.me</a:t>
            </a:r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 app </a:t>
            </a:r>
            <a:r>
              <a:rPr lang="en-US" sz="180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etc). </a:t>
            </a:r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If the cell phone is lost or becomes unusable, the whole wallet is gone. 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Holders need to go back to all issuers to get the digital identities re-issued, which is troublesome process.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There is no product that gives the digital backup in the decentralized 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A28646-A719-7765-D76F-01CE903158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43855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E0082-9668-4A98-B89A-E43939DB10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4" r="1794"/>
          <a:stretch/>
        </p:blipFill>
        <p:spPr>
          <a:xfrm>
            <a:off x="8166100" y="594360"/>
            <a:ext cx="4025900" cy="626364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</p:spPr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What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508125"/>
            <a:ext cx="7635557" cy="5029200"/>
          </a:xfrm>
        </p:spPr>
        <p:txBody>
          <a:bodyPr/>
          <a:lstStyle/>
          <a:p>
            <a:pPr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product solution enables customers to store and access the backup of their digital wallet in any unprecedented times. </a:t>
            </a: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backup could include any type of digital keys, ids, credentials, and other types of cryptographic materials.  </a:t>
            </a: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customer provides the Auth Digital Id (to authenticate himself) and Locker Digital Id to access their Locker.</a:t>
            </a: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4292F"/>
                </a:solidFill>
                <a:effectLst/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customer can also restore Auth Digital Id and Locker Digital Id in case they lost them.</a:t>
            </a:r>
          </a:p>
          <a:p>
            <a:pPr>
              <a:lnSpc>
                <a:spcPct val="1070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Trust Triangle - Issue and verify process happens in decentralized identity framework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1B623F-F559-506E-52F3-CA3682855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37280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E0082-9668-4A98-B89A-E43939DB10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58" r="1858"/>
          <a:stretch/>
        </p:blipFill>
        <p:spPr>
          <a:xfrm>
            <a:off x="8166100" y="594360"/>
            <a:ext cx="4025900" cy="626364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</p:spPr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Who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508125"/>
            <a:ext cx="7635557" cy="5029200"/>
          </a:xfrm>
        </p:spPr>
        <p:txBody>
          <a:bodyPr/>
          <a:lstStyle/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Customers who care for digital Identities to be safely backed up.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Customers who uses digital identity wallets.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Customers who want to store any type of digital keys and cryptographic materials.</a:t>
            </a:r>
          </a:p>
          <a:p>
            <a:r>
              <a:rPr lang="en-US" sz="1800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Customers who like to have business relationship with trusted digital banks.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5768C2-C963-45AD-06E5-49C89BB080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5128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F20F6F0-E636-8E9C-5214-23C34F655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3037" y="1524000"/>
            <a:ext cx="9305925" cy="52197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ABAA186-B266-9432-07FE-B8C6ED28828C}"/>
              </a:ext>
            </a:extLst>
          </p:cNvPr>
          <p:cNvSpPr txBox="1"/>
          <p:nvPr/>
        </p:nvSpPr>
        <p:spPr>
          <a:xfrm>
            <a:off x="381000" y="81915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Discover Sans" pitchFamily="2" charset="77"/>
                <a:ea typeface="Discover Sans" pitchFamily="2" charset="77"/>
              </a:rPr>
              <a:t>Holder’s typical digital wallet – Trust triangle</a:t>
            </a:r>
            <a:endParaRPr lang="en-US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FF69FE-D448-B99F-36F7-7E37BBBAB8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0946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88D9CE-9B89-8ACE-3B3E-ECC0C20D75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1219200"/>
            <a:ext cx="9315450" cy="5314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E95609-6DB2-E4FF-0AD3-04C580251C0C}"/>
              </a:ext>
            </a:extLst>
          </p:cNvPr>
          <p:cNvSpPr txBox="1"/>
          <p:nvPr/>
        </p:nvSpPr>
        <p:spPr>
          <a:xfrm>
            <a:off x="609600" y="7583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Discover Sans" pitchFamily="2" charset="77"/>
                <a:ea typeface="Discover Sans" pitchFamily="2" charset="77"/>
              </a:rPr>
              <a:t>Discover </a:t>
            </a:r>
            <a:r>
              <a:rPr lang="en-US" b="1" dirty="0" err="1">
                <a:latin typeface="Discover Sans" pitchFamily="2" charset="77"/>
                <a:ea typeface="Discover Sans" pitchFamily="2" charset="77"/>
              </a:rPr>
              <a:t>dLocker</a:t>
            </a:r>
            <a:r>
              <a:rPr lang="en-US" b="1" dirty="0">
                <a:latin typeface="Discover Sans" pitchFamily="2" charset="77"/>
                <a:ea typeface="Discover Sans" pitchFamily="2" charset="77"/>
              </a:rPr>
              <a:t> – Trust triangle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94F51C-F912-A53B-9C72-25059AE46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381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508125"/>
            <a:ext cx="7635557" cy="5029200"/>
          </a:xfrm>
        </p:spPr>
        <p:txBody>
          <a:bodyPr/>
          <a:lstStyle/>
          <a:p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Discover Desktop / Mobile app</a:t>
            </a:r>
          </a:p>
          <a:p>
            <a:pPr marL="0" indent="0">
              <a:buNone/>
            </a:pPr>
            <a:endParaRPr lang="en-US" dirty="0">
              <a:solidFill>
                <a:srgbClr val="24292F"/>
              </a:solidFill>
              <a:latin typeface="Segoe UI" panose="020B0502040204020203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Discover Sans" pitchFamily="2" charset="77"/>
              <a:ea typeface="Discover Sa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EE64FC-AF44-AF8F-5D02-5A678B9028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600" y="584835"/>
            <a:ext cx="3825440" cy="66033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E0134D-F31B-EB62-5061-5D37A35EB6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290" y="2067242"/>
            <a:ext cx="7724775" cy="3638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D03AB9-726E-80BC-557C-8EACD16EEE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546807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E0082-9668-4A98-B89A-E43939DB10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94" r="1794"/>
          <a:stretch/>
        </p:blipFill>
        <p:spPr>
          <a:xfrm>
            <a:off x="8166100" y="594360"/>
            <a:ext cx="4025900" cy="626364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</p:spPr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When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34963" y="1508125"/>
            <a:ext cx="7635557" cy="5029200"/>
          </a:xfrm>
        </p:spPr>
        <p:txBody>
          <a:bodyPr/>
          <a:lstStyle/>
          <a:p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Customers doesn’t have access to their cell phone</a:t>
            </a:r>
          </a:p>
          <a:p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Want to restore their digital wallet in the new cell phone</a:t>
            </a:r>
          </a:p>
          <a:p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Add/Update/delete the digital identities from the issuers</a:t>
            </a:r>
          </a:p>
          <a:p>
            <a:pPr marL="0" indent="0">
              <a:buNone/>
            </a:pPr>
            <a:endParaRPr lang="en-US" dirty="0">
              <a:latin typeface="Discover Sans" pitchFamily="2" charset="77"/>
              <a:ea typeface="Discover Sans" pitchFamily="2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B50093-0B3C-E5CD-2CD6-497382EF72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17413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BE0082-9668-4A98-B89A-E43939DB10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51" r="7151"/>
          <a:stretch/>
        </p:blipFill>
        <p:spPr>
          <a:xfrm>
            <a:off x="8166100" y="594360"/>
            <a:ext cx="4025900" cy="626364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35280" y="594360"/>
            <a:ext cx="11521440" cy="777240"/>
          </a:xfrm>
        </p:spPr>
        <p:txBody>
          <a:bodyPr/>
          <a:lstStyle/>
          <a:p>
            <a:r>
              <a:rPr lang="en-US" dirty="0">
                <a:latin typeface="Discover Sans" pitchFamily="2" charset="77"/>
                <a:ea typeface="Discover Sans" pitchFamily="2" charset="77"/>
              </a:rPr>
              <a:t>Wow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70D00-BBDD-41A0-BB23-D4130A9F29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22698" y="1371600"/>
            <a:ext cx="8429928" cy="50292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Tell us how this will benefit </a:t>
            </a:r>
            <a:r>
              <a:rPr lang="en-US" b="1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Discover</a:t>
            </a:r>
            <a:r>
              <a:rPr lang="en-US" dirty="0">
                <a:solidFill>
                  <a:srgbClr val="24292F"/>
                </a:solidFill>
                <a:latin typeface="Segoe UI" panose="020B0502040204020203" pitchFamily="34" charset="0"/>
                <a:cs typeface="Times New Roman" panose="02020603050405020304" pitchFamily="18" charset="0"/>
              </a:rPr>
              <a:t> and the trust triangle stakeholders</a:t>
            </a:r>
          </a:p>
          <a:p>
            <a:pPr marL="0" indent="0">
              <a:buNone/>
            </a:pPr>
            <a:endParaRPr lang="en-US" dirty="0">
              <a:solidFill>
                <a:srgbClr val="24292F"/>
              </a:solidFill>
              <a:latin typeface="Segoe UI" panose="020B0502040204020203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3FFA894-F7A8-9E9C-7387-8B7427EEF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55508"/>
              </p:ext>
            </p:extLst>
          </p:nvPr>
        </p:nvGraphicFramePr>
        <p:xfrm>
          <a:off x="119124" y="1828800"/>
          <a:ext cx="7813553" cy="464577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37017">
                  <a:extLst>
                    <a:ext uri="{9D8B030D-6E8A-4147-A177-3AD203B41FA5}">
                      <a16:colId xmlns:a16="http://schemas.microsoft.com/office/drawing/2014/main" val="4127253026"/>
                    </a:ext>
                  </a:extLst>
                </a:gridCol>
                <a:gridCol w="6276536">
                  <a:extLst>
                    <a:ext uri="{9D8B030D-6E8A-4147-A177-3AD203B41FA5}">
                      <a16:colId xmlns:a16="http://schemas.microsoft.com/office/drawing/2014/main" val="2658087945"/>
                    </a:ext>
                  </a:extLst>
                </a:gridCol>
              </a:tblGrid>
              <a:tr h="485607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Discover Sans" pitchFamily="2" charset="77"/>
                          <a:ea typeface="Discover Sans" pitchFamily="2" charset="77"/>
                        </a:rPr>
                        <a:t>Who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latin typeface="Discover Sans" pitchFamily="2" charset="77"/>
                          <a:ea typeface="Discover Sans" pitchFamily="2" charset="77"/>
                        </a:rPr>
                        <a:t>Wow Factor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22061"/>
                  </a:ext>
                </a:extLst>
              </a:tr>
              <a:tr h="855695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latin typeface="Discover Sans" pitchFamily="2" charset="77"/>
                          <a:ea typeface="Discover Sans" pitchFamily="2" charset="77"/>
                        </a:rPr>
                        <a:t>Holder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Backup of all their digital artifacts</a:t>
                      </a:r>
                    </a:p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Secure storage and access of recovery material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Easy to use for all customers.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7945829"/>
                  </a:ext>
                </a:extLst>
              </a:tr>
              <a:tr h="1225083"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latin typeface="Discover Sans" pitchFamily="2" charset="77"/>
                          <a:ea typeface="Discover Sans" pitchFamily="2" charset="77"/>
                        </a:rPr>
                        <a:t>Discover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Wider Customer base including BroadMarket Customers with increase in revenue growth.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Complementary with every Discover product sale would increase market awareness and prompt customer towards more digital options.</a:t>
                      </a:r>
                    </a:p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000" kern="1200" dirty="0">
                          <a:solidFill>
                            <a:schemeClr val="dk1"/>
                          </a:solidFill>
                          <a:latin typeface="Discover Sans" pitchFamily="2" charset="77"/>
                          <a:ea typeface="Discover Sans" pitchFamily="2" charset="77"/>
                          <a:cs typeface="+mn-cs"/>
                        </a:rPr>
                        <a:t>Decouples Digital Recovery using trust triangle approaches providing ease of mind to customer 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2883971"/>
                  </a:ext>
                </a:extLst>
              </a:tr>
              <a:tr h="19107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dirty="0">
                        <a:latin typeface="Discover Sans" pitchFamily="2" charset="77"/>
                        <a:ea typeface="Discover Sans" pitchFamily="2" charset="77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Discover Sans" pitchFamily="2" charset="77"/>
                          <a:ea typeface="Discover Sans" pitchFamily="2" charset="77"/>
                        </a:rPr>
                        <a:t>More Opportunities for Discover</a:t>
                      </a:r>
                    </a:p>
                    <a:p>
                      <a:pPr algn="l"/>
                      <a:endParaRPr lang="en-US" sz="1400" dirty="0">
                        <a:latin typeface="Discover Sans" pitchFamily="2" charset="77"/>
                        <a:ea typeface="Discover Sans" pitchFamily="2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>
                          <a:solidFill>
                            <a:srgbClr val="24292F"/>
                          </a:solidFill>
                          <a:effectLst/>
                          <a:latin typeface="Discover Sans" pitchFamily="2" charset="77"/>
                          <a:ea typeface="Discover Sans" pitchFamily="2" charset="77"/>
                          <a:cs typeface="Times New Roman" panose="02020603050405020304" pitchFamily="18" charset="0"/>
                        </a:rPr>
                        <a:t>Complemented by “Passive key compromise” watch/protection service. </a:t>
                      </a:r>
                    </a:p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>
                          <a:solidFill>
                            <a:srgbClr val="24292F"/>
                          </a:solidFill>
                          <a:effectLst/>
                          <a:latin typeface="Discover Sans" pitchFamily="2" charset="77"/>
                          <a:ea typeface="Discover Sans" pitchFamily="2" charset="77"/>
                          <a:cs typeface="Times New Roman" panose="02020603050405020304" pitchFamily="18" charset="0"/>
                        </a:rPr>
                        <a:t>The provisioned “discover customer” identity can be used by other LOBs to authenticate the user in a decentralized way. </a:t>
                      </a:r>
                    </a:p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>
                          <a:solidFill>
                            <a:srgbClr val="24292F"/>
                          </a:solidFill>
                          <a:effectLst/>
                          <a:latin typeface="Discover Sans" pitchFamily="2" charset="77"/>
                          <a:ea typeface="Discover Sans" pitchFamily="2" charset="77"/>
                          <a:cs typeface="Times New Roman" panose="02020603050405020304" pitchFamily="18" charset="0"/>
                        </a:rPr>
                        <a:t>Send reminders to customers to do key rotation periodically. </a:t>
                      </a:r>
                    </a:p>
                    <a:p>
                      <a:pPr marL="285750" marR="0" indent="-28575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100" b="0" dirty="0">
                          <a:solidFill>
                            <a:srgbClr val="24292F"/>
                          </a:solidFill>
                          <a:effectLst/>
                          <a:latin typeface="Discover Sans" pitchFamily="2" charset="77"/>
                          <a:ea typeface="Discover Sans" pitchFamily="2" charset="77"/>
                          <a:cs typeface="Times New Roman" panose="02020603050405020304" pitchFamily="18" charset="0"/>
                        </a:rPr>
                        <a:t>Customers can use a separate discover mobile app or existing app with new options to use this feature.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319662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5058F3AA-379F-5329-8B96-D9D4E42FD0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5200" y="53023"/>
            <a:ext cx="973778" cy="44291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3603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DFS" val="k4TfZQJh"/>
  <p:tag name="ARTICULATE_SLIDE_THUMBNAIL_REFRESH" val="1"/>
  <p:tag name="ARTICULATE_SLIDE_COUNT" val="26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DFS">
  <a:themeElements>
    <a:clrScheme name="Custom 33">
      <a:dk1>
        <a:srgbClr val="000000"/>
      </a:dk1>
      <a:lt1>
        <a:sysClr val="window" lastClr="FFFFFF"/>
      </a:lt1>
      <a:dk2>
        <a:srgbClr val="232241"/>
      </a:dk2>
      <a:lt2>
        <a:srgbClr val="C7C8CF"/>
      </a:lt2>
      <a:accent1>
        <a:srgbClr val="FCB116"/>
      </a:accent1>
      <a:accent2>
        <a:srgbClr val="EC6B29"/>
      </a:accent2>
      <a:accent3>
        <a:srgbClr val="9191A0"/>
      </a:accent3>
      <a:accent4>
        <a:srgbClr val="25B680"/>
      </a:accent4>
      <a:accent5>
        <a:srgbClr val="00A5E0"/>
      </a:accent5>
      <a:accent6>
        <a:srgbClr val="5B5A71"/>
      </a:accent6>
      <a:hlink>
        <a:srgbClr val="00A5E0"/>
      </a:hlink>
      <a:folHlink>
        <a:srgbClr val="5B5A71"/>
      </a:folHlink>
    </a:clrScheme>
    <a:fontScheme name="Custom 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spcBef>
            <a:spcPts val="1200"/>
          </a:spcBef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lnSpc>
            <a:spcPct val="90000"/>
          </a:lnSpc>
          <a:spcBef>
            <a:spcPts val="1200"/>
          </a:spcBef>
          <a:defRPr sz="2000"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uCreds-Hackathon-PPT-Template.potx" id="{4A3D7B0B-1829-4828-9E63-B27381791FFA}" vid="{2744EEF9-FA5F-429C-A91C-B316DB450B2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8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3">
    <a:dk1>
      <a:srgbClr val="000000"/>
    </a:dk1>
    <a:lt1>
      <a:sysClr val="window" lastClr="FFFFFF"/>
    </a:lt1>
    <a:dk2>
      <a:srgbClr val="232241"/>
    </a:dk2>
    <a:lt2>
      <a:srgbClr val="C7C8CF"/>
    </a:lt2>
    <a:accent1>
      <a:srgbClr val="FCB116"/>
    </a:accent1>
    <a:accent2>
      <a:srgbClr val="EC6B29"/>
    </a:accent2>
    <a:accent3>
      <a:srgbClr val="9191A0"/>
    </a:accent3>
    <a:accent4>
      <a:srgbClr val="25B680"/>
    </a:accent4>
    <a:accent5>
      <a:srgbClr val="00A5E0"/>
    </a:accent5>
    <a:accent6>
      <a:srgbClr val="5B5A71"/>
    </a:accent6>
    <a:hlink>
      <a:srgbClr val="00A5E0"/>
    </a:hlink>
    <a:folHlink>
      <a:srgbClr val="5B5A71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703bc68-4605-463c-ae5b-3e73a3973768">
      <Terms xmlns="http://schemas.microsoft.com/office/infopath/2007/PartnerControls"/>
    </lcf76f155ced4ddcb4097134ff3c332f>
    <TaxCatchAll xmlns="cb964bae-6957-4ae5-aa14-5322f9610af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A3D49C89DE304E9817FD338E49F295" ma:contentTypeVersion="16" ma:contentTypeDescription="Create a new document." ma:contentTypeScope="" ma:versionID="a4e48c931c1f0bd10202f3ed8ca329a8">
  <xsd:schema xmlns:xsd="http://www.w3.org/2001/XMLSchema" xmlns:xs="http://www.w3.org/2001/XMLSchema" xmlns:p="http://schemas.microsoft.com/office/2006/metadata/properties" xmlns:ns2="6703bc68-4605-463c-ae5b-3e73a3973768" xmlns:ns3="cb964bae-6957-4ae5-aa14-5322f9610afe" targetNamespace="http://schemas.microsoft.com/office/2006/metadata/properties" ma:root="true" ma:fieldsID="1b448089cc9e3d4de48fb9ec6730ad8d" ns2:_="" ns3:_="">
    <xsd:import namespace="6703bc68-4605-463c-ae5b-3e73a3973768"/>
    <xsd:import namespace="cb964bae-6957-4ae5-aa14-5322f9610a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03bc68-4605-463c-ae5b-3e73a39737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492f411d-549d-4c24-927c-b1f8e1b23e0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964bae-6957-4ae5-aa14-5322f9610afe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fa3c7a1-b59b-4f9a-ab88-ad5fab1eaa38}" ma:internalName="TaxCatchAll" ma:showField="CatchAllData" ma:web="cb964bae-6957-4ae5-aa14-5322f9610af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B9DE6A-76E5-415D-9EFD-92E76B16CE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7416C29-BE1E-4270-8E6E-32CE5F005208}">
  <ds:schemaRefs>
    <ds:schemaRef ds:uri="http://purl.org/dc/dcmitype/"/>
    <ds:schemaRef ds:uri="cb964bae-6957-4ae5-aa14-5322f9610afe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6703bc68-4605-463c-ae5b-3e73a3973768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555E160-C8D5-4A5B-86A6-BBBFB1CD3B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703bc68-4605-463c-ae5b-3e73a3973768"/>
    <ds:schemaRef ds:uri="cb964bae-6957-4ae5-aa14-5322f9610a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bcc71aa7-c92e-49b0-a10c-8c6e039be242}" enabled="1" method="Privileged" siteId="{f3f068cf-080c-4824-a912-f8c4633bd454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1178</TotalTime>
  <Words>460</Words>
  <Application>Microsoft Macintosh PowerPoint</Application>
  <PresentationFormat>Widescreen</PresentationFormat>
  <Paragraphs>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Discover Sans</vt:lpstr>
      <vt:lpstr>Segoe UI</vt:lpstr>
      <vt:lpstr>DFS</vt:lpstr>
      <vt:lpstr>Discover dLocker</vt:lpstr>
      <vt:lpstr>Why</vt:lpstr>
      <vt:lpstr>What</vt:lpstr>
      <vt:lpstr>Who</vt:lpstr>
      <vt:lpstr>PowerPoint Presentation</vt:lpstr>
      <vt:lpstr>PowerPoint Presentation</vt:lpstr>
      <vt:lpstr>Where</vt:lpstr>
      <vt:lpstr>When</vt:lpstr>
      <vt:lpstr>Wow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Discover iDigital Locker</dc:title>
  <dc:creator>Chandramohan Sadasivam</dc:creator>
  <cp:lastModifiedBy>Rakesh Kumar Sharma</cp:lastModifiedBy>
  <cp:revision>8</cp:revision>
  <dcterms:created xsi:type="dcterms:W3CDTF">2022-08-25T01:51:46Z</dcterms:created>
  <dcterms:modified xsi:type="dcterms:W3CDTF">2022-08-26T05:57:04Z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D6DB954F-EBBA-4914-8ADB-B211F7966D93</vt:lpwstr>
  </property>
  <property fmtid="{D5CDD505-2E9C-101B-9397-08002B2CF9AE}" pid="3" name="ArticulatePath">
    <vt:lpwstr>16X9 Corporate PowerPoint Template Oct 2020_v1</vt:lpwstr>
  </property>
  <property fmtid="{D5CDD505-2E9C-101B-9397-08002B2CF9AE}" pid="4" name="ContentTypeId">
    <vt:lpwstr>0x01010039F82FE1962BF246BB3FD51399502091</vt:lpwstr>
  </property>
  <property fmtid="{D5CDD505-2E9C-101B-9397-08002B2CF9AE}" pid="5" name="MediaServiceImageTags">
    <vt:lpwstr/>
  </property>
</Properties>
</file>

<file path=docProps/thumbnail.jpeg>
</file>